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11"/>
  </p:handoutMasterIdLst>
  <p:sldIdLst>
    <p:sldId id="256" r:id="rId2"/>
    <p:sldId id="258" r:id="rId3"/>
    <p:sldId id="267" r:id="rId4"/>
    <p:sldId id="266" r:id="rId5"/>
    <p:sldId id="261" r:id="rId6"/>
    <p:sldId id="257" r:id="rId7"/>
    <p:sldId id="259" r:id="rId8"/>
    <p:sldId id="260" r:id="rId9"/>
    <p:sldId id="262" r:id="rId10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535" autoAdjust="0"/>
    <p:restoredTop sz="90929"/>
  </p:normalViewPr>
  <p:slideViewPr>
    <p:cSldViewPr>
      <p:cViewPr varScale="1">
        <p:scale>
          <a:sx n="45" d="100"/>
          <a:sy n="45" d="100"/>
        </p:scale>
        <p:origin x="-84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t-BR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77B4AEA-59DF-4C9E-AFC3-EFE69CFDAD5B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4099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4100" name="Rectangle 4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grpSp>
            <p:nvGrpSpPr>
              <p:cNvPr id="4101" name="Group 5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4102" name="Line 6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03" name="Line 7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04" name="Line 8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05" name="Line 9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06" name="Line 10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07" name="Line 11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08" name="Line 12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09" name="Line 13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10" name="Line 14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11" name="Line 15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12" name="Line 16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13" name="Line 17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14" name="Line 18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15" name="Line 19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16" name="Line 20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17" name="Line 21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18" name="Line 22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19" name="Line 23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20" name="Line 24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21" name="Line 25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22" name="Line 26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23" name="Line 27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24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25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26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27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28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29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30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31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32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33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34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35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36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37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38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39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40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41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42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43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44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45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46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47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48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49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50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51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152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4153" name="Line 57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4154" name="Group 58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4155" name="Line 59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156" name="Line 60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157" name="Line 61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158" name="Arc 62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4159" name="Group 63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4160" name="Line 64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161" name="Line 65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162" name="Arc 66"/>
              <p:cNvSpPr>
                <a:spLocks/>
              </p:cNvSpPr>
              <p:nvPr/>
            </p:nvSpPr>
            <p:spPr bwMode="ltGray">
              <a:xfrm rot="5400000">
                <a:off x="5097" y="3346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sp>
        <p:nvSpPr>
          <p:cNvPr id="4163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4164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165" name="Rectangle 6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166" name="Rectangle 7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0C4F1D8-14AC-4A22-9447-885A6A974DE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5E6844-C103-4E05-B9E3-067CFCA6DBC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3651AD-8D86-4479-AA1B-367074D1D2E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7CC80-8E3D-40A5-81CB-70CAE996F9E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728D7-2943-4C90-96D0-F518BC4A53C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0ABD29-FE89-42DF-B44C-0639276105C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D0952-2F01-4A8E-BD31-57713FEC129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863D3-746B-4F9F-AA04-11CDF24EEBD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7C859-0D26-4607-AFEF-47615434470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94EE8-432C-4973-8A89-595D4FFB90D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0E134-3A15-4BB3-A926-364E9A40533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3076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3077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78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79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80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81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82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8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8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8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86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87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8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8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9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91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92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9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96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97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098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3099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3100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01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02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03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04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05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06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07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08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09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10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11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12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13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14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15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16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17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18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19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20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21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22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23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24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25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26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27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28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</p:grpSp>
        <p:sp>
          <p:nvSpPr>
            <p:cNvPr id="3129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130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3131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3132" name="Line 60"/>
              <p:cNvSpPr>
                <a:spLocks noChangeShapeType="1"/>
              </p:cNvSpPr>
              <p:nvPr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33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34" name="Arc 62"/>
              <p:cNvSpPr>
                <a:spLocks/>
              </p:cNvSpPr>
              <p:nvPr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sp>
        <p:nvSpPr>
          <p:cNvPr id="3135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3136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3137" name="Rectangle 6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/>
          </a:p>
        </p:txBody>
      </p:sp>
      <p:sp>
        <p:nvSpPr>
          <p:cNvPr id="3138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3139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5E5B8E7-C207-473E-8628-3541E64C0424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random/>
  </p:transition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pt-BR"/>
              <a:t>Escatologia</a:t>
            </a:r>
          </a:p>
        </p:txBody>
      </p:sp>
      <p:sp>
        <p:nvSpPr>
          <p:cNvPr id="20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309938"/>
            <a:ext cx="6400800" cy="2100262"/>
          </a:xfrm>
        </p:spPr>
        <p:txBody>
          <a:bodyPr/>
          <a:lstStyle/>
          <a:p>
            <a:endParaRPr lang="pt-BR"/>
          </a:p>
          <a:p>
            <a:endParaRPr lang="pt-BR"/>
          </a:p>
          <a:p>
            <a:endParaRPr lang="pt-BR"/>
          </a:p>
          <a:p>
            <a:pPr algn="r"/>
            <a:endParaRPr lang="pt-BR" sz="200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Escatologia</a:t>
            </a:r>
          </a:p>
        </p:txBody>
      </p:sp>
      <p:sp>
        <p:nvSpPr>
          <p:cNvPr id="61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7772400" cy="685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pt-BR"/>
              <a:t> Escaton </a:t>
            </a:r>
            <a:r>
              <a:rPr lang="pt-BR">
                <a:sym typeface="Wingdings" pitchFamily="2" charset="2"/>
              </a:rPr>
              <a:t> “o que vem por último”</a:t>
            </a:r>
          </a:p>
          <a:p>
            <a:endParaRPr lang="pt-BR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219200" y="2500313"/>
            <a:ext cx="2133600" cy="1014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Escatologia</a:t>
            </a:r>
          </a:p>
          <a:p>
            <a:pPr algn="ctr">
              <a:spcBef>
                <a:spcPct val="50000"/>
              </a:spcBef>
            </a:pPr>
            <a:r>
              <a:rPr lang="pt-BR"/>
              <a:t>da Pessoa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227763" y="2500313"/>
            <a:ext cx="2133600" cy="1014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Escatologia</a:t>
            </a:r>
          </a:p>
          <a:p>
            <a:pPr algn="ctr">
              <a:spcBef>
                <a:spcPct val="50000"/>
              </a:spcBef>
            </a:pPr>
            <a:r>
              <a:rPr lang="pt-BR"/>
              <a:t>do Mundo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219200" y="4419600"/>
            <a:ext cx="2133600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sz="2000"/>
              <a:t> Ressurreição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pt-BR" sz="2000"/>
              <a:t> Morte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pt-BR" sz="2000"/>
              <a:t> Purgatório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pt-BR" sz="2000"/>
              <a:t> Inferno</a:t>
            </a:r>
          </a:p>
          <a:p>
            <a:pPr algn="ctr">
              <a:spcBef>
                <a:spcPct val="50000"/>
              </a:spcBef>
            </a:pPr>
            <a:r>
              <a:rPr lang="pt-BR"/>
              <a:t>. . .</a:t>
            </a: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1960563" y="3671888"/>
            <a:ext cx="6858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6019800" y="4419600"/>
            <a:ext cx="2590800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pt-BR" sz="2000"/>
              <a:t> Esperança histórica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pt-BR" sz="2000"/>
              <a:t> Milenarismo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pt-BR" sz="2000"/>
              <a:t> Reino de Deus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pt-BR" sz="2000"/>
              <a:t> Juízo final</a:t>
            </a:r>
          </a:p>
          <a:p>
            <a:pPr algn="ctr">
              <a:spcBef>
                <a:spcPct val="50000"/>
              </a:spcBef>
            </a:pPr>
            <a:r>
              <a:rPr lang="pt-BR"/>
              <a:t>. . .</a:t>
            </a:r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6954838" y="3678238"/>
            <a:ext cx="6858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build="p" autoUpdateAnimBg="0" advAuto="0"/>
      <p:bldP spid="6148" grpId="0" animBg="1" autoUpdateAnimBg="0"/>
      <p:bldP spid="6149" grpId="0" animBg="1" autoUpdateAnimBg="0"/>
      <p:bldP spid="6150" grpId="0" autoUpdateAnimBg="0"/>
      <p:bldP spid="6151" grpId="0" animBg="1"/>
      <p:bldP spid="6152" grpId="0" autoUpdateAnimBg="0"/>
      <p:bldP spid="61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 morte</a:t>
            </a:r>
          </a:p>
        </p:txBody>
      </p:sp>
      <p:sp>
        <p:nvSpPr>
          <p:cNvPr id="143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676400"/>
            <a:ext cx="7772400" cy="1143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pt-BR" sz="2400"/>
              <a:t>Sempre é uma questão existencial!</a:t>
            </a:r>
          </a:p>
          <a:p>
            <a:pPr algn="ctr">
              <a:buFont typeface="Wingdings" pitchFamily="2" charset="2"/>
              <a:buNone/>
            </a:pPr>
            <a:endParaRPr lang="pt-BR" sz="800"/>
          </a:p>
          <a:p>
            <a:pPr algn="ctr">
              <a:buFont typeface="Wingdings" pitchFamily="2" charset="2"/>
              <a:buNone/>
            </a:pPr>
            <a:r>
              <a:rPr lang="pt-BR" sz="2800" u="sng">
                <a:solidFill>
                  <a:srgbClr val="FF0000"/>
                </a:solidFill>
              </a:rPr>
              <a:t>O que virá depois?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741363" y="3352800"/>
            <a:ext cx="1219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</a:rPr>
              <a:t>NADA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181600" y="3352800"/>
            <a:ext cx="1219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</a:rPr>
              <a:t>CÉU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7086600" y="3352800"/>
            <a:ext cx="1600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</a:rPr>
              <a:t>INFERNO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667000" y="3352800"/>
            <a:ext cx="18288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effectLst>
                  <a:outerShdw blurRad="38100" dist="38100" dir="2700000" algn="tl">
                    <a:srgbClr val="C0C0C0"/>
                  </a:outerShdw>
                </a:effectLst>
              </a:rPr>
              <a:t>UMA VOLTA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2362200" y="46482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Reencarnação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638800" y="46482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Ressurreição</a:t>
            </a:r>
          </a:p>
        </p:txBody>
      </p:sp>
      <p:sp>
        <p:nvSpPr>
          <p:cNvPr id="14346" name="AutoShape 10"/>
          <p:cNvSpPr>
            <a:spLocks/>
          </p:cNvSpPr>
          <p:nvPr/>
        </p:nvSpPr>
        <p:spPr bwMode="auto">
          <a:xfrm rot="-5400000">
            <a:off x="3352800" y="3373438"/>
            <a:ext cx="533400" cy="1905000"/>
          </a:xfrm>
          <a:prstGeom prst="leftBrace">
            <a:avLst>
              <a:gd name="adj1" fmla="val 2976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4347" name="AutoShape 11"/>
          <p:cNvSpPr>
            <a:spLocks/>
          </p:cNvSpPr>
          <p:nvPr/>
        </p:nvSpPr>
        <p:spPr bwMode="auto">
          <a:xfrm rot="-5400000">
            <a:off x="6629400" y="2535238"/>
            <a:ext cx="533400" cy="3581400"/>
          </a:xfrm>
          <a:prstGeom prst="leftBrace">
            <a:avLst>
              <a:gd name="adj1" fmla="val 5595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V="1">
            <a:off x="1295400" y="2743200"/>
            <a:ext cx="3581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 flipV="1">
            <a:off x="3657600" y="2743200"/>
            <a:ext cx="1219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 flipH="1" flipV="1">
            <a:off x="4876800" y="2743200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 flipH="1" flipV="1">
            <a:off x="4876800" y="2743200"/>
            <a:ext cx="3048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4352" name="AutoShape 16"/>
          <p:cNvSpPr>
            <a:spLocks/>
          </p:cNvSpPr>
          <p:nvPr/>
        </p:nvSpPr>
        <p:spPr bwMode="auto">
          <a:xfrm rot="-5400000">
            <a:off x="4457700" y="1181100"/>
            <a:ext cx="533400" cy="8229600"/>
          </a:xfrm>
          <a:prstGeom prst="leftBrace">
            <a:avLst>
              <a:gd name="adj1" fmla="val 12857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2305050" y="5675313"/>
            <a:ext cx="4856163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M E D O</a:t>
            </a:r>
            <a:br>
              <a:rPr lang="pt-BR" sz="32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/>
              <a:t>(A falta de controle da situação!)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 advAuto="0"/>
      <p:bldP spid="14340" grpId="0" animBg="1" autoUpdateAnimBg="0"/>
      <p:bldP spid="14341" grpId="0" animBg="1" autoUpdateAnimBg="0"/>
      <p:bldP spid="14342" grpId="0" animBg="1" autoUpdateAnimBg="0"/>
      <p:bldP spid="14343" grpId="0" animBg="1" autoUpdateAnimBg="0"/>
      <p:bldP spid="14344" grpId="0" autoUpdateAnimBg="0"/>
      <p:bldP spid="14345" grpId="0" autoUpdateAnimBg="0"/>
      <p:bldP spid="14346" grpId="0" animBg="1"/>
      <p:bldP spid="14347" grpId="0" animBg="1"/>
      <p:bldP spid="14348" grpId="0" animBg="1"/>
      <p:bldP spid="14349" grpId="0" animBg="1"/>
      <p:bldP spid="14350" grpId="0" animBg="1"/>
      <p:bldP spid="14351" grpId="0" animBg="1"/>
      <p:bldP spid="14352" grpId="0" animBg="1"/>
      <p:bldP spid="1435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 morte hoje</a:t>
            </a: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305800" cy="5029200"/>
          </a:xfrm>
        </p:spPr>
        <p:txBody>
          <a:bodyPr/>
          <a:lstStyle/>
          <a:p>
            <a:r>
              <a:rPr lang="pt-BR" sz="2800"/>
              <a:t> Morte solitária</a:t>
            </a:r>
          </a:p>
          <a:p>
            <a:pPr lvl="2" algn="just"/>
            <a:r>
              <a:rPr lang="pt-BR" sz="2000"/>
              <a:t>Desapareceram os aspectos simbólicos e religiosos da morte  </a:t>
            </a:r>
          </a:p>
          <a:p>
            <a:r>
              <a:rPr lang="pt-BR" sz="2800"/>
              <a:t> Morte coisificada</a:t>
            </a:r>
          </a:p>
          <a:p>
            <a:pPr lvl="2"/>
            <a:r>
              <a:rPr lang="pt-BR" sz="2000"/>
              <a:t>Perdeu-se o caráter sacramental da morte.</a:t>
            </a:r>
          </a:p>
          <a:p>
            <a:pPr lvl="2"/>
            <a:r>
              <a:rPr lang="pt-BR" sz="2000"/>
              <a:t>“o morrer é anônimo”.</a:t>
            </a:r>
          </a:p>
          <a:p>
            <a:r>
              <a:rPr lang="pt-BR" sz="2800"/>
              <a:t> Repressão da idéia da morte</a:t>
            </a:r>
          </a:p>
          <a:p>
            <a:pPr lvl="2" algn="just"/>
            <a:r>
              <a:rPr lang="pt-BR" sz="2000"/>
              <a:t>Não se toca no assunto da morte.</a:t>
            </a:r>
          </a:p>
          <a:p>
            <a:pPr lvl="2" algn="just"/>
            <a:r>
              <a:rPr lang="pt-BR" sz="2000"/>
              <a:t>Categorias: </a:t>
            </a:r>
          </a:p>
          <a:p>
            <a:pPr lvl="3" algn="just"/>
            <a:r>
              <a:rPr lang="pt-BR" sz="1800"/>
              <a:t>Reconforto </a:t>
            </a:r>
            <a:r>
              <a:rPr lang="pt-BR" sz="1800">
                <a:sym typeface="Wingdings" pitchFamily="2" charset="2"/>
              </a:rPr>
              <a:t> “Você vai indo tão bem!”</a:t>
            </a:r>
            <a:endParaRPr lang="pt-BR" sz="1800"/>
          </a:p>
          <a:p>
            <a:pPr lvl="3" algn="just"/>
            <a:r>
              <a:rPr lang="pt-BR" sz="1800"/>
              <a:t>Negação </a:t>
            </a:r>
            <a:r>
              <a:rPr lang="pt-BR" sz="1800">
                <a:sym typeface="Wingdings" pitchFamily="2" charset="2"/>
              </a:rPr>
              <a:t> “Você não vai morrer!”</a:t>
            </a:r>
            <a:endParaRPr lang="pt-BR" sz="1800"/>
          </a:p>
          <a:p>
            <a:pPr lvl="3" algn="just"/>
            <a:r>
              <a:rPr lang="pt-BR" sz="1800"/>
              <a:t>Mudança de assunto </a:t>
            </a:r>
            <a:r>
              <a:rPr lang="pt-BR" sz="1800">
                <a:sym typeface="Wingdings" pitchFamily="2" charset="2"/>
              </a:rPr>
              <a:t> “Vamos pensar em algo mais alegre!”</a:t>
            </a:r>
            <a:endParaRPr lang="pt-BR" sz="1800"/>
          </a:p>
          <a:p>
            <a:pPr lvl="3" algn="just"/>
            <a:r>
              <a:rPr lang="pt-BR" sz="1800"/>
              <a:t>Fatalismo </a:t>
            </a:r>
            <a:r>
              <a:rPr lang="pt-BR" sz="1800">
                <a:sym typeface="Wingdings" pitchFamily="2" charset="2"/>
              </a:rPr>
              <a:t> “Todos nós vamos morrer!”</a:t>
            </a:r>
            <a:endParaRPr lang="pt-BR" sz="1800"/>
          </a:p>
          <a:p>
            <a:pPr lvl="3" algn="just"/>
            <a:r>
              <a:rPr lang="pt-BR" sz="1800"/>
              <a:t>Discussão </a:t>
            </a:r>
            <a:r>
              <a:rPr lang="pt-BR" sz="1800">
                <a:sym typeface="Wingdings" pitchFamily="2" charset="2"/>
              </a:rPr>
              <a:t> “Por que está dizendo isso hoje?”</a:t>
            </a:r>
            <a:endParaRPr lang="pt-BR" sz="180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Etapas e limites do processo do morrer humano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914400" y="5791200"/>
            <a:ext cx="7696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 flipV="1">
            <a:off x="1828800" y="274320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914400" y="27432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1828800" y="2743200"/>
            <a:ext cx="6400800" cy="30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336675" y="2133600"/>
            <a:ext cx="990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Início do morrer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28600" y="4267200"/>
            <a:ext cx="990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VIDA</a:t>
            </a:r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V="1">
            <a:off x="3352800" y="274320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V="1">
            <a:off x="4876800" y="274320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V="1">
            <a:off x="6400800" y="274320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2860675" y="2133600"/>
            <a:ext cx="990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MORTE CLÍNICA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4267200" y="2133600"/>
            <a:ext cx="12398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Limite de reanimação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5715000" y="2133600"/>
            <a:ext cx="13922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Limite de revitalização</a:t>
            </a:r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V="1">
            <a:off x="8229600" y="45720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7439025" y="3808413"/>
            <a:ext cx="15525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MORTE REAL </a:t>
            </a:r>
            <a:r>
              <a:rPr lang="pt-BR" sz="1400"/>
              <a:t>(nenhuma </a:t>
            </a:r>
            <a:br>
              <a:rPr lang="pt-BR" sz="1400"/>
            </a:br>
            <a:r>
              <a:rPr lang="pt-BR" sz="1400"/>
              <a:t>célula viva)</a:t>
            </a:r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4876800" y="167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8229600" y="167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4876800" y="18288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4876800" y="3657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6096000" y="1447800"/>
            <a:ext cx="1143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>
                <a:cs typeface="Tahoma" pitchFamily="34" charset="0"/>
              </a:rPr>
              <a:t>± 21 dias</a:t>
            </a:r>
            <a:endParaRPr lang="pt-BR" sz="1600"/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5029200" y="3321050"/>
            <a:ext cx="1371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>
                <a:cs typeface="Tahoma" pitchFamily="34" charset="0"/>
              </a:rPr>
              <a:t>8 a 10 dias</a:t>
            </a:r>
            <a:endParaRPr lang="pt-BR" sz="1600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6400800" y="3505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>
            <a:off x="4876800" y="3505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44" name="Line 28"/>
          <p:cNvSpPr>
            <a:spLocks noChangeShapeType="1"/>
          </p:cNvSpPr>
          <p:nvPr/>
        </p:nvSpPr>
        <p:spPr bwMode="auto">
          <a:xfrm>
            <a:off x="3352800" y="624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45" name="Line 29"/>
          <p:cNvSpPr>
            <a:spLocks noChangeShapeType="1"/>
          </p:cNvSpPr>
          <p:nvPr/>
        </p:nvSpPr>
        <p:spPr bwMode="auto">
          <a:xfrm>
            <a:off x="8229600" y="624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46" name="Line 30"/>
          <p:cNvSpPr>
            <a:spLocks noChangeShapeType="1"/>
          </p:cNvSpPr>
          <p:nvPr/>
        </p:nvSpPr>
        <p:spPr bwMode="auto">
          <a:xfrm>
            <a:off x="3352800" y="6400800"/>
            <a:ext cx="487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4419600" y="6227763"/>
            <a:ext cx="2535238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MORTE FISIOLÓGICA</a:t>
            </a:r>
          </a:p>
        </p:txBody>
      </p:sp>
      <p:sp>
        <p:nvSpPr>
          <p:cNvPr id="9247" name="Freeform 31"/>
          <p:cNvSpPr>
            <a:spLocks/>
          </p:cNvSpPr>
          <p:nvPr/>
        </p:nvSpPr>
        <p:spPr bwMode="auto">
          <a:xfrm>
            <a:off x="1828800" y="2743200"/>
            <a:ext cx="1524000" cy="304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920"/>
              </a:cxn>
              <a:cxn ang="0">
                <a:pos x="960" y="1920"/>
              </a:cxn>
              <a:cxn ang="0">
                <a:pos x="960" y="480"/>
              </a:cxn>
            </a:cxnLst>
            <a:rect l="0" t="0" r="r" b="b"/>
            <a:pathLst>
              <a:path w="960" h="1920">
                <a:moveTo>
                  <a:pt x="0" y="0"/>
                </a:moveTo>
                <a:lnTo>
                  <a:pt x="0" y="1920"/>
                </a:lnTo>
                <a:lnTo>
                  <a:pt x="960" y="1920"/>
                </a:lnTo>
                <a:lnTo>
                  <a:pt x="960" y="480"/>
                </a:lnTo>
              </a:path>
            </a:pathLst>
          </a:custGeom>
          <a:solidFill>
            <a:srgbClr val="FFFF99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2119313" y="4044950"/>
            <a:ext cx="990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800"/>
              <a:t>5 fases do morrer</a:t>
            </a:r>
          </a:p>
        </p:txBody>
      </p:sp>
      <p:sp>
        <p:nvSpPr>
          <p:cNvPr id="9249" name="Line 33"/>
          <p:cNvSpPr>
            <a:spLocks noChangeShapeType="1"/>
          </p:cNvSpPr>
          <p:nvPr/>
        </p:nvSpPr>
        <p:spPr bwMode="auto">
          <a:xfrm>
            <a:off x="6400800" y="3200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50" name="Line 34"/>
          <p:cNvSpPr>
            <a:spLocks noChangeShapeType="1"/>
          </p:cNvSpPr>
          <p:nvPr/>
        </p:nvSpPr>
        <p:spPr bwMode="auto">
          <a:xfrm>
            <a:off x="8229600" y="3200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51" name="Line 35"/>
          <p:cNvSpPr>
            <a:spLocks noChangeShapeType="1"/>
          </p:cNvSpPr>
          <p:nvPr/>
        </p:nvSpPr>
        <p:spPr bwMode="auto">
          <a:xfrm>
            <a:off x="6400800" y="33528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6746875" y="3036888"/>
            <a:ext cx="1371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>
                <a:cs typeface="Tahoma" pitchFamily="34" charset="0"/>
              </a:rPr>
              <a:t>Na morte</a:t>
            </a:r>
            <a:endParaRPr lang="pt-BR" sz="160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20" grpId="0" animBg="1"/>
      <p:bldP spid="9221" grpId="0" animBg="1"/>
      <p:bldP spid="9222" grpId="0" animBg="1"/>
      <p:bldP spid="9223" grpId="0" animBg="1"/>
      <p:bldP spid="9224" grpId="0" autoUpdateAnimBg="0"/>
      <p:bldP spid="9225" grpId="0" autoUpdateAnimBg="0"/>
      <p:bldP spid="9226" grpId="0" animBg="1"/>
      <p:bldP spid="9227" grpId="0" animBg="1"/>
      <p:bldP spid="9228" grpId="0" animBg="1"/>
      <p:bldP spid="9229" grpId="0" autoUpdateAnimBg="0"/>
      <p:bldP spid="9230" grpId="0" autoUpdateAnimBg="0"/>
      <p:bldP spid="9231" grpId="0" autoUpdateAnimBg="0"/>
      <p:bldP spid="9234" grpId="0" animBg="1"/>
      <p:bldP spid="9235" grpId="0" autoUpdateAnimBg="0"/>
      <p:bldP spid="9236" grpId="0" animBg="1"/>
      <p:bldP spid="9237" grpId="0" animBg="1"/>
      <p:bldP spid="9238" grpId="0" animBg="1"/>
      <p:bldP spid="9239" grpId="0" animBg="1"/>
      <p:bldP spid="9240" grpId="0" autoUpdateAnimBg="0"/>
      <p:bldP spid="9241" grpId="0" autoUpdateAnimBg="0"/>
      <p:bldP spid="9242" grpId="0" animBg="1"/>
      <p:bldP spid="9243" grpId="0" animBg="1"/>
      <p:bldP spid="9244" grpId="0" animBg="1"/>
      <p:bldP spid="9245" grpId="0" animBg="1"/>
      <p:bldP spid="9246" grpId="0" animBg="1"/>
      <p:bldP spid="9233" grpId="0" animBg="1" autoUpdateAnimBg="0"/>
      <p:bldP spid="9247" grpId="0" animBg="1"/>
      <p:bldP spid="9248" grpId="0" autoUpdateAnimBg="0"/>
      <p:bldP spid="9249" grpId="0" animBg="1"/>
      <p:bldP spid="9250" grpId="0" animBg="1"/>
      <p:bldP spid="9251" grpId="0" animBg="1"/>
      <p:bldP spid="925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Fases do morrer</a:t>
            </a:r>
          </a:p>
        </p:txBody>
      </p:sp>
      <p:sp>
        <p:nvSpPr>
          <p:cNvPr id="51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676400"/>
            <a:ext cx="7772400" cy="4572000"/>
          </a:xfrm>
        </p:spPr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pt-BR" sz="2800"/>
              <a:t>Choque, inaceitabilidade</a:t>
            </a:r>
          </a:p>
          <a:p>
            <a:pPr marL="1371600" lvl="2" indent="-457200"/>
            <a:r>
              <a:rPr lang="pt-BR" sz="2000"/>
              <a:t>Isolamento, “uma situação inaceitável!”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pt-BR" sz="2800"/>
              <a:t>Ira, rancor, raiva, inveja</a:t>
            </a:r>
          </a:p>
          <a:p>
            <a:pPr marL="1371600" lvl="2" indent="-457200"/>
            <a:r>
              <a:rPr lang="pt-BR" sz="2000"/>
              <a:t>“Por que eu e não um outro?”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pt-BR" sz="2800"/>
              <a:t>Negociação</a:t>
            </a:r>
          </a:p>
          <a:p>
            <a:pPr marL="1371600" lvl="2" indent="-457200"/>
            <a:r>
              <a:rPr lang="pt-BR" sz="2000"/>
              <a:t>Tentativa de prorrogar o inevitável.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pt-BR" sz="2800"/>
              <a:t>Depressão, tristeza</a:t>
            </a:r>
          </a:p>
          <a:p>
            <a:pPr marL="1371600" lvl="2" indent="-457200"/>
            <a:r>
              <a:rPr lang="pt-BR" sz="2000"/>
              <a:t>Sentimento de perda irreparável.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pt-BR" sz="2800"/>
              <a:t>Aceitação, aprovação</a:t>
            </a:r>
          </a:p>
          <a:p>
            <a:pPr marL="1371600" lvl="2" indent="-457200"/>
            <a:r>
              <a:rPr lang="pt-BR" sz="2000"/>
              <a:t>O ser humano consente a morte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O modelo tradicional da morte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558925" y="5705475"/>
            <a:ext cx="2362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Juízo particular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6289675" y="5705475"/>
            <a:ext cx="1600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Juízo final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381000" y="4572000"/>
            <a:ext cx="8763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743200" y="2438400"/>
            <a:ext cx="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7086600" y="2438400"/>
            <a:ext cx="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939925" y="1828800"/>
            <a:ext cx="1600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MORTE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2182813" y="4044950"/>
            <a:ext cx="1143000" cy="10795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Alma</a:t>
            </a:r>
          </a:p>
          <a:p>
            <a:pPr algn="ctr">
              <a:spcBef>
                <a:spcPct val="50000"/>
              </a:spcBef>
            </a:pPr>
            <a:r>
              <a:rPr lang="pt-BR" sz="1600"/>
              <a:t>+</a:t>
            </a:r>
          </a:p>
          <a:p>
            <a:pPr algn="ctr">
              <a:spcBef>
                <a:spcPct val="50000"/>
              </a:spcBef>
            </a:pPr>
            <a:r>
              <a:rPr lang="pt-BR" sz="1600"/>
              <a:t>Corpo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929063" y="4164013"/>
            <a:ext cx="2209800" cy="8239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ETERNIDADE</a:t>
            </a:r>
          </a:p>
          <a:p>
            <a:pPr algn="ctr">
              <a:spcBef>
                <a:spcPct val="50000"/>
              </a:spcBef>
            </a:pPr>
            <a:r>
              <a:rPr lang="pt-BR" sz="1600"/>
              <a:t>(Alma)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5638800" y="1828800"/>
            <a:ext cx="28956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FIM DOS TEMPOS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5984875" y="2808288"/>
            <a:ext cx="22098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Ressurreição do corpo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7162800" y="3892550"/>
            <a:ext cx="1600200" cy="13239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Alma </a:t>
            </a:r>
          </a:p>
          <a:p>
            <a:pPr algn="ctr">
              <a:spcBef>
                <a:spcPct val="50000"/>
              </a:spcBef>
            </a:pPr>
            <a:r>
              <a:rPr lang="pt-BR" sz="1600"/>
              <a:t>+</a:t>
            </a:r>
          </a:p>
          <a:p>
            <a:pPr algn="ctr">
              <a:spcBef>
                <a:spcPct val="50000"/>
              </a:spcBef>
            </a:pPr>
            <a:r>
              <a:rPr lang="pt-BR" sz="1600"/>
              <a:t>Corpo ressuscitado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2" grpId="0" animBg="1" autoUpdateAnimBg="0"/>
      <p:bldP spid="7173" grpId="0" animBg="1" autoUpdateAnimBg="0"/>
      <p:bldP spid="7174" grpId="0" animBg="1"/>
      <p:bldP spid="7175" grpId="0" animBg="1"/>
      <p:bldP spid="7176" grpId="0" animBg="1"/>
      <p:bldP spid="7177" grpId="0" animBg="1" autoUpdateAnimBg="0"/>
      <p:bldP spid="7178" grpId="0" animBg="1" autoUpdateAnimBg="0"/>
      <p:bldP spid="7179" grpId="0" animBg="1" autoUpdateAnimBg="0"/>
      <p:bldP spid="7180" grpId="0" animBg="1" autoUpdateAnimBg="0"/>
      <p:bldP spid="7181" grpId="0" animBg="1" autoUpdateAnimBg="0"/>
      <p:bldP spid="718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077200" cy="1143000"/>
          </a:xfrm>
        </p:spPr>
        <p:txBody>
          <a:bodyPr/>
          <a:lstStyle/>
          <a:p>
            <a:r>
              <a:rPr lang="pt-BR"/>
              <a:t>O novo modelo de ressurreição</a:t>
            </a: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1600200" y="3657600"/>
            <a:ext cx="198913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4876800" y="2286000"/>
            <a:ext cx="0" cy="28194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Dot"/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4156075" y="5248275"/>
            <a:ext cx="1600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MORTE</a:t>
            </a:r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5029200" y="2286000"/>
            <a:ext cx="0" cy="28194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Dot"/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540125" y="1641475"/>
            <a:ext cx="28956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/>
              <a:t>FIM DOS TEMPOS</a:t>
            </a:r>
          </a:p>
        </p:txBody>
      </p:sp>
      <p:sp>
        <p:nvSpPr>
          <p:cNvPr id="8202" name="Freeform 10"/>
          <p:cNvSpPr>
            <a:spLocks/>
          </p:cNvSpPr>
          <p:nvPr/>
        </p:nvSpPr>
        <p:spPr bwMode="auto">
          <a:xfrm>
            <a:off x="5029200" y="1600200"/>
            <a:ext cx="2895600" cy="4267200"/>
          </a:xfrm>
          <a:custGeom>
            <a:avLst/>
            <a:gdLst/>
            <a:ahLst/>
            <a:cxnLst>
              <a:cxn ang="0">
                <a:pos x="0" y="1200"/>
              </a:cxn>
              <a:cxn ang="0">
                <a:pos x="0" y="1440"/>
              </a:cxn>
              <a:cxn ang="0">
                <a:pos x="1824" y="2688"/>
              </a:cxn>
              <a:cxn ang="0">
                <a:pos x="1824" y="0"/>
              </a:cxn>
            </a:cxnLst>
            <a:rect l="0" t="0" r="r" b="b"/>
            <a:pathLst>
              <a:path w="1824" h="2688">
                <a:moveTo>
                  <a:pt x="0" y="1200"/>
                </a:moveTo>
                <a:lnTo>
                  <a:pt x="0" y="1440"/>
                </a:lnTo>
                <a:lnTo>
                  <a:pt x="1824" y="2688"/>
                </a:lnTo>
                <a:lnTo>
                  <a:pt x="1824" y="0"/>
                </a:lnTo>
              </a:path>
            </a:pathLst>
          </a:custGeom>
          <a:solidFill>
            <a:srgbClr val="FFFF99"/>
          </a:solidFill>
          <a:ln w="9525">
            <a:noFill/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589338" y="3429000"/>
            <a:ext cx="27432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/>
              <a:t>RESSURREIÇÃO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609600" y="3311525"/>
            <a:ext cx="990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Pessoa</a:t>
            </a:r>
          </a:p>
          <a:p>
            <a:pPr algn="ctr">
              <a:spcBef>
                <a:spcPct val="50000"/>
              </a:spcBef>
            </a:pPr>
            <a:r>
              <a:rPr lang="pt-BR" sz="1600"/>
              <a:t>humana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 rot="10800000">
            <a:off x="7864475" y="2209800"/>
            <a:ext cx="4889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/>
              <a:t>Vida em  plenitude</a:t>
            </a:r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4953000" y="59785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4953000" y="6172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6248400" y="5984875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/>
              <a:t>Eternidade</a:t>
            </a: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2133600" y="5983288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/>
              <a:t>Tempo</a:t>
            </a:r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3505200" y="6172200"/>
            <a:ext cx="1447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pt-BR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6" grpId="0" animBg="1"/>
      <p:bldP spid="8197" grpId="0" animBg="1"/>
      <p:bldP spid="8198" grpId="0" animBg="1" autoUpdateAnimBg="0"/>
      <p:bldP spid="8199" grpId="0" animBg="1"/>
      <p:bldP spid="8200" grpId="0" animBg="1" autoUpdateAnimBg="0"/>
      <p:bldP spid="8202" grpId="0" animBg="1"/>
      <p:bldP spid="8201" grpId="0" animBg="1" autoUpdateAnimBg="0"/>
      <p:bldP spid="8203" grpId="0" autoUpdateAnimBg="0"/>
      <p:bldP spid="8204" grpId="0" autoUpdateAnimBg="0"/>
      <p:bldP spid="8205" grpId="0" animBg="1"/>
      <p:bldP spid="8206" grpId="0" animBg="1"/>
      <p:bldP spid="8207" grpId="0" autoUpdateAnimBg="0"/>
      <p:bldP spid="8208" grpId="0" autoUpdateAnimBg="0"/>
      <p:bldP spid="820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Ressurreição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685800" y="5257800"/>
            <a:ext cx="6934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1524000" y="2209800"/>
            <a:ext cx="0" cy="32766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844550" y="1600200"/>
            <a:ext cx="13922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Limite de revitalização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524000" y="2209800"/>
            <a:ext cx="6096000" cy="304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V="1">
            <a:off x="7620000" y="22098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V="1">
            <a:off x="1524000" y="2209800"/>
            <a:ext cx="6096000" cy="304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6913563" y="1600200"/>
            <a:ext cx="13922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Corpo Glorioso</a:t>
            </a:r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6934200" y="5473700"/>
            <a:ext cx="13922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/>
              <a:t>Morte celular total</a:t>
            </a: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1524000" y="603408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>
            <a:off x="7620000" y="6019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1524000" y="6172200"/>
            <a:ext cx="609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pt-BR"/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3429000" y="5776913"/>
            <a:ext cx="2743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/>
              <a:t>Na morte (teologia)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utoUpdateAnimBg="0"/>
      <p:bldP spid="1028" grpId="0" animBg="1"/>
      <p:bldP spid="1029" grpId="0" animBg="1"/>
      <p:bldP spid="1030" grpId="0" autoUpdateAnimBg="0"/>
      <p:bldP spid="1031" grpId="0" animBg="1"/>
      <p:bldP spid="1032" grpId="0" animBg="1"/>
      <p:bldP spid="1033" grpId="0" animBg="1"/>
      <p:bldP spid="1034" grpId="0" autoUpdateAnimBg="0"/>
      <p:bldP spid="1035" grpId="0" autoUpdateAnimBg="0"/>
      <p:bldP spid="1036" grpId="0" animBg="1"/>
      <p:bldP spid="1037" grpId="0" animBg="1"/>
      <p:bldP spid="1038" grpId="0" animBg="1"/>
      <p:bldP spid="1039" grpId="0" autoUpdateAnimBg="0"/>
    </p:bldLst>
  </p:timing>
</p:sld>
</file>

<file path=ppt/theme/theme1.xml><?xml version="1.0" encoding="utf-8"?>
<a:theme xmlns:a="http://schemas.openxmlformats.org/drawingml/2006/main" name="Plano grafico">
  <a:themeElements>
    <a:clrScheme name="Plano grafico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Plano grafic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Plano grafico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Office\Templates\Estruturas de apresentação\Plano grafico.pot</Template>
  <TotalTime>172</TotalTime>
  <Words>311</Words>
  <Application>Microsoft Office PowerPoint</Application>
  <PresentationFormat>Apresentação na tela (4:3)</PresentationFormat>
  <Paragraphs>95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Times New Roman</vt:lpstr>
      <vt:lpstr>Tahoma</vt:lpstr>
      <vt:lpstr>Wingdings</vt:lpstr>
      <vt:lpstr>Plano grafico</vt:lpstr>
      <vt:lpstr>Escatologia</vt:lpstr>
      <vt:lpstr>Escatologia</vt:lpstr>
      <vt:lpstr>A morte</vt:lpstr>
      <vt:lpstr>A morte hoje</vt:lpstr>
      <vt:lpstr>Etapas e limites do processo do morrer humano</vt:lpstr>
      <vt:lpstr>Fases do morrer</vt:lpstr>
      <vt:lpstr>O modelo tradicional da morte</vt:lpstr>
      <vt:lpstr>O novo modelo de ressurreição</vt:lpstr>
      <vt:lpstr>Ressurreição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Escatologia da Pessoa</dc:title>
  <dc:creator>Rodrigo Drubi</dc:creator>
  <cp:lastModifiedBy>Rodrigo</cp:lastModifiedBy>
  <cp:revision>19</cp:revision>
  <dcterms:created xsi:type="dcterms:W3CDTF">2004-03-15T20:47:29Z</dcterms:created>
  <dcterms:modified xsi:type="dcterms:W3CDTF">2019-04-05T21:26:16Z</dcterms:modified>
</cp:coreProperties>
</file>